
<file path=[Content_Types].xml><?xml version="1.0" encoding="utf-8"?>
<Types xmlns="http://schemas.openxmlformats.org/package/2006/content-types">
  <Default Extension="tiff" ContentType="image/tiff"/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9"/>
  </p:notesMasterIdLst>
  <p:sldIdLst>
    <p:sldId id="859" r:id="rId3"/>
    <p:sldId id="1017" r:id="rId4"/>
    <p:sldId id="1018" r:id="rId5"/>
    <p:sldId id="1019" r:id="rId6"/>
    <p:sldId id="1052" r:id="rId7"/>
    <p:sldId id="1053" r:id="rId8"/>
    <p:sldId id="1055" r:id="rId9"/>
    <p:sldId id="1077" r:id="rId10"/>
    <p:sldId id="1056" r:id="rId11"/>
    <p:sldId id="1059" r:id="rId12"/>
    <p:sldId id="1057" r:id="rId13"/>
    <p:sldId id="1058" r:id="rId14"/>
    <p:sldId id="1054" r:id="rId15"/>
    <p:sldId id="1060" r:id="rId16"/>
    <p:sldId id="1037" r:id="rId17"/>
    <p:sldId id="1023" r:id="rId18"/>
    <p:sldId id="1051" r:id="rId19"/>
    <p:sldId id="1061" r:id="rId20"/>
    <p:sldId id="1062" r:id="rId21"/>
    <p:sldId id="1063" r:id="rId22"/>
    <p:sldId id="1045" r:id="rId23"/>
    <p:sldId id="1046" r:id="rId24"/>
    <p:sldId id="1047" r:id="rId25"/>
    <p:sldId id="1066" r:id="rId26"/>
    <p:sldId id="1064" r:id="rId27"/>
    <p:sldId id="1065" r:id="rId28"/>
    <p:sldId id="1067" r:id="rId29"/>
    <p:sldId id="1068" r:id="rId30"/>
    <p:sldId id="1069" r:id="rId31"/>
    <p:sldId id="1070" r:id="rId32"/>
    <p:sldId id="1071" r:id="rId33"/>
    <p:sldId id="1072" r:id="rId34"/>
    <p:sldId id="1074" r:id="rId35"/>
    <p:sldId id="1076" r:id="rId36"/>
    <p:sldId id="1075" r:id="rId37"/>
    <p:sldId id="1073" r:id="rId38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05" d="100"/>
          <a:sy n="105" d="100"/>
        </p:scale>
        <p:origin x="138" y="126"/>
      </p:cViewPr>
      <p:guideLst>
        <p:guide orient="horz" pos="2160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2" Type="http://schemas.openxmlformats.org/officeDocument/2006/relationships/tableStyles" Target="tableStyles.xml"/><Relationship Id="rId41" Type="http://schemas.openxmlformats.org/officeDocument/2006/relationships/viewProps" Target="viewProps.xml"/><Relationship Id="rId40" Type="http://schemas.openxmlformats.org/officeDocument/2006/relationships/presProps" Target="presProps.xml"/><Relationship Id="rId4" Type="http://schemas.openxmlformats.org/officeDocument/2006/relationships/slide" Target="slides/slide2.xml"/><Relationship Id="rId39" Type="http://schemas.openxmlformats.org/officeDocument/2006/relationships/notesMaster" Target="notesMasters/notesMaster1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化学 必修 第一册 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7.jpeg"/><Relationship Id="rId1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1.png"/><Relationship Id="rId1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4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7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8.png"/></Relationships>
</file>

<file path=ppt/slides/_rels/slide3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1.png"/><Relationship Id="rId3" Type="http://schemas.openxmlformats.org/officeDocument/2006/relationships/image" Target="../media/image30.png"/><Relationship Id="rId2" Type="http://schemas.openxmlformats.org/officeDocument/2006/relationships/image" Target="../media/image50.png"/><Relationship Id="rId1" Type="http://schemas.openxmlformats.org/officeDocument/2006/relationships/image" Target="../media/image4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1.png"/><Relationship Id="rId1" Type="http://schemas.openxmlformats.org/officeDocument/2006/relationships/image" Target="../media/image52.png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50.png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3.png"/><Relationship Id="rId2" Type="http://schemas.openxmlformats.org/officeDocument/2006/relationships/image" Target="../media/image53.png"/><Relationship Id="rId1" Type="http://schemas.openxmlformats.org/officeDocument/2006/relationships/image" Target="../media/image3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51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2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第二章　海水中的重要元素</a:t>
            </a:r>
            <a:r>
              <a:rPr lang="en-US" altLang="zh-CN" sz="52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en-US" sz="52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钠和氯</a:t>
            </a:r>
            <a:endParaRPr lang="zh-CN" altLang="en-US" sz="52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  钠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及其化合物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262558" y="908720"/>
              <a:ext cx="11521280" cy="447228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504056"/>
                    <a:gridCol w="1224136"/>
                    <a:gridCol w="5760640"/>
                    <a:gridCol w="432048"/>
                    <a:gridCol w="3600400"/>
                  </a:tblGrid>
                  <a:tr h="0"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名称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hMerge="1"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碳酸钠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7335" marR="7335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碳酸氢钠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043648">
                    <a:tc row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化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学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性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与盐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酸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HCl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少量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NaCl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NaHCO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2HCl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过量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altLang="zh-CN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alt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altLang="zh-CN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2NaCl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↑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7131" marR="7131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NaHCO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HCl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NaCl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↑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 vMerge="1">
                      <a:tcPr/>
                    </a:tc>
                    <a:tc vMerge="1">
                      <a:tcPr/>
                    </a:tc>
                    <a:tc gridSpan="3"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NaHCO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比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反应速率快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A45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 hMerge="1">
                      <a:tcPr/>
                    </a:tc>
                  </a:tr>
                  <a:tr h="1331358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与碱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Ca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CaCO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↓＋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2NaOH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7131" marR="7131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A45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NaHCO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NaOH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A45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A45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A45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262558" y="908720"/>
              <a:ext cx="11521280" cy="447228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504056"/>
                    <a:gridCol w="1224136"/>
                    <a:gridCol w="5760640"/>
                    <a:gridCol w="432048"/>
                    <a:gridCol w="3600400"/>
                  </a:tblGrid>
                  <a:tr h="0"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名称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hMerge="1"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碳酸钠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7335" marR="7335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碳酸氢钠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124710">
                    <a:tc row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化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学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性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与盐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酸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131" marR="7131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 hMerge="1"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  <a:tr h="0">
                    <a:tc vMerge="1">
                      <a:tcPr/>
                    </a:tc>
                    <a:tc vMerge="1">
                      <a:tcPr/>
                    </a:tc>
                    <a:tc gridSpan="3"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NaHCO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比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反应速率快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A45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 hMerge="1">
                      <a:tcPr/>
                    </a:tc>
                  </a:tr>
                  <a:tr h="1336675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与碱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131" marR="7131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A45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A45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 hMerge="1"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A45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A45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334566" y="908720"/>
              <a:ext cx="11521280" cy="3317509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720080"/>
                    <a:gridCol w="1224136"/>
                    <a:gridCol w="4968552"/>
                    <a:gridCol w="4608512"/>
                  </a:tblGrid>
                  <a:tr h="0"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名称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hMerge="1"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碳酸钠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7335" marR="7335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碳酸氢钠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456959"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化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学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性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与盐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CaCl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CaCO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↓＋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2NaCl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7131" marR="7131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A45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18816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热稳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定性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受热不易分解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2NaHCO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</m:t>
                                      </m:r>
                                      <m:r>
                                        <a:rPr lang="zh-CN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△</m:t>
                                      </m:r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</a:t>
                          </a:r>
                          <a:r>
                            <a:rPr lang="en-US" sz="2400" b="1" baseline="-2500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400" b="1" baseline="-2500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↑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A45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334566" y="908720"/>
              <a:ext cx="11521280" cy="3317509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720080"/>
                    <a:gridCol w="1224136"/>
                    <a:gridCol w="4968552"/>
                    <a:gridCol w="4608512"/>
                  </a:tblGrid>
                  <a:tr h="0"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名称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hMerge="1"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碳酸钠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7335" marR="7335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碳酸氢钠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456690"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化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学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性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与盐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131" marR="7131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A45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365250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热稳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定性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受热不易分解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A45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97948" y="829816"/>
          <a:ext cx="11457897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827225"/>
                <a:gridCol w="1508142"/>
                <a:gridCol w="5332258"/>
                <a:gridCol w="3790272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化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性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相互转化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400" b="1" baseline="-25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                               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NaHCO</a:t>
                      </a:r>
                      <a:r>
                        <a:rPr lang="en-US" sz="2400" b="1" baseline="-25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HCO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HCl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少量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④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加热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⑤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NaOH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0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用途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用于玻璃、制皂、造纸等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焙制糕点、制药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图片 219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0356" y="973832"/>
            <a:ext cx="1296144" cy="827325"/>
          </a:xfrm>
          <a:prstGeom prst="rect">
            <a:avLst/>
          </a:prstGeom>
          <a:solidFill>
            <a:srgbClr val="000000">
              <a:alpha val="0"/>
            </a:s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262558" y="1341274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定义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：某些金属及其化合物灼烧时火焰呈现出特征颜色，根据呈现的特征颜色，判断试样所含的金属元素，化学上把这样的定性分析操作称为焰色试验。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焰色试验的一般操作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步骤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知识点6.EPS" descr="id:2147492180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980728"/>
            <a:ext cx="1297940" cy="34480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2" name="cc272.jpg" descr="id:214749218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82838" y="2997458"/>
            <a:ext cx="6091555" cy="359092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13" name="内容占位符 3"/>
          <p:cNvSpPr txBox="1"/>
          <p:nvPr/>
        </p:nvSpPr>
        <p:spPr bwMode="auto">
          <a:xfrm>
            <a:off x="1918742" y="828911"/>
            <a:ext cx="324036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en-US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焰色试验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2856727"/>
            <a:ext cx="11377262" cy="716289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几种常见金属元素的焰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色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75616" y="1484784"/>
          <a:ext cx="11336212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2061748"/>
                <a:gridCol w="1288309"/>
                <a:gridCol w="1288309"/>
                <a:gridCol w="1803179"/>
                <a:gridCol w="1803179"/>
                <a:gridCol w="1803179"/>
                <a:gridCol w="1288309"/>
              </a:tblGrid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元素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钠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钾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锂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钙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钡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铜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焰色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黄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紫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紫红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砖红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黄绿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绿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375616" y="2828836"/>
            <a:ext cx="114710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z="2400" spc="-100" smtClean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观察</a:t>
            </a:r>
            <a:r>
              <a:rPr lang="zh-CN" altLang="zh-CN" sz="2400" spc="-10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钾元素的焰色时</a:t>
            </a:r>
            <a:r>
              <a:rPr lang="zh-CN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spc="-10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必须透过蓝色钴玻璃观察</a:t>
            </a:r>
            <a:r>
              <a:rPr lang="zh-CN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spc="-10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避免钠的焰色干扰。</a:t>
            </a:r>
            <a:endParaRPr lang="zh-CN" altLang="zh-CN" sz="1050" spc="-1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名师点拨.EPS" descr="id:214749220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6363" y="2923401"/>
            <a:ext cx="1956435" cy="4572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94806" y="692696"/>
            <a:ext cx="6856425" cy="653368"/>
          </a:xfrm>
          <a:prstGeom prst="rect">
            <a:avLst/>
          </a:prstGeom>
        </p:spPr>
      </p:pic>
      <p:pic>
        <p:nvPicPr>
          <p:cNvPr id="5" name="要点1.EPS" descr="id:21474912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556792"/>
            <a:ext cx="948690" cy="33337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钠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与酸、碱、盐溶液的反应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与酸溶液反应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为例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44680" y="2636912"/>
            <a:ext cx="8756676" cy="39164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与碱溶液反应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其实质是钠与水的反应。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与盐溶液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反应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94806" y="2348880"/>
            <a:ext cx="6984776" cy="352839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1554" y="855296"/>
            <a:ext cx="11495147" cy="149358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13847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没有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存在时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在一定条件下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与盐反应也可以置换出某些金属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如在无水、熔融状态下时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4Na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TiCl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高温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Ti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4NaCl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endParaRPr lang="zh-CN" altLang="en-US"/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138471"/>
              </a:xfrm>
              <a:blipFill rotWithShape="1">
                <a:blip r:embed="rId2"/>
                <a:stretch>
                  <a:fillRect l="-2" t="-29" r="1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关键提醒.EPS" descr="id:2147492223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503" y="908720"/>
            <a:ext cx="1626263" cy="35636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绿豆大小的金属钠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CuSO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溶液中，钠迅速熔成小球，在液面上游动，发出嘶嘶的声音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查资料表明产生了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，产生蓝色沉淀。根据现象推理正确的是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钠的密度比铁大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金属钠比铁更容易与盐酸反应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钠的熔点比铁高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金属钠能与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CuSO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溶液置换出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铜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典例1.EPS" descr="id:2147492230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908720"/>
            <a:ext cx="1151255" cy="37084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24答案.EPS" descr="id:214749224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4720685"/>
            <a:ext cx="749935" cy="26733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2" name="矩形 1"/>
          <p:cNvSpPr/>
          <p:nvPr/>
        </p:nvSpPr>
        <p:spPr>
          <a:xfrm>
            <a:off x="1270670" y="462351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B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能浮在水面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说明钠的密度比水小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则密度比铁小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钠能与水反应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铁不行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说明钠比铁活泼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所以钠更易与酸反应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钠和水反应放出大量的热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且钠的熔点较低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使钠熔成小球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说明钠的熔点比铁低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钠和水反应生成氢氧化钠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氢氧化钠和硫酸铜反应生成蓝色氢氧化铜沉淀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金属钠与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CuSO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溶液反应不会置换出铜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2237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980728"/>
            <a:ext cx="749935" cy="26733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0910" y="696112"/>
            <a:ext cx="4524422" cy="644656"/>
          </a:xfrm>
          <a:prstGeom prst="rect">
            <a:avLst/>
          </a:prstGeom>
        </p:spPr>
      </p:pic>
      <p:pic>
        <p:nvPicPr>
          <p:cNvPr id="5" name="XB2.EPS" descr="id:214749209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1174" y="1614155"/>
            <a:ext cx="11188065" cy="289496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3984" y="746120"/>
            <a:ext cx="11386998" cy="3546976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金属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钠与水、酸、盐溶液反应现象分析的一般思路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共性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钠浮在液面上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钠熔化成光亮的小球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在液面上不停地游动直至反应完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反应中不停地发出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嘶嘶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的响声。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差异性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与酸反应时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由于溶液中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浓度较大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反应比钠与水剧烈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最后钠可能在液面上发生燃烧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与盐溶液反应时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还可能会生成沉淀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如生成难溶碱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、气体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pic>
        <p:nvPicPr>
          <p:cNvPr id="6" name="顿有所悟.EPS" descr="id:214749225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3131" y="908720"/>
            <a:ext cx="1651635" cy="3619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要点2.EPS" descr="id:214749131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908720"/>
            <a:ext cx="952500" cy="33401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内容占位符 4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692696"/>
                <a:ext cx="11485848" cy="2486193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Na</a:t>
                </a:r>
                <a:r>
                  <a:rPr lang="en-US" altLang="zh-CN" b="1" baseline="-25000" dirty="0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 dirty="0">
                    <a:solidFill>
                      <a:srgbClr val="00A45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A45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A45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A45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A45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反应的定量关系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反应原理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2Na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Ⅰ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2Na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4NaOH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Ⅱ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内容占位符 4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692696"/>
                <a:ext cx="11485848" cy="2486193"/>
              </a:xfrm>
              <a:blipFill rotWithShape="1">
                <a:blip r:embed="rId2"/>
                <a:stretch>
                  <a:fillRect l="-2" t="-22" r="1" b="-117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四大探究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角度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表格 2"/>
              <p:cNvGraphicFramePr>
                <a:graphicFrameLocks noGrp="1"/>
              </p:cNvGraphicFramePr>
              <p:nvPr/>
            </p:nvGraphicFramePr>
            <p:xfrm>
              <a:off x="368620" y="1340768"/>
              <a:ext cx="11485847" cy="4648391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485880"/>
                    <a:gridCol w="9999967"/>
                  </a:tblGrid>
                  <a:tr h="39909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探究角度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内容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1042" marR="51042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</a:tr>
                  <a:tr h="91656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分子个数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无论是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或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的单一物质还是二者的混合物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通过足量的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时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生成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的分子个数与消耗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或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的分子个数之比均为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∶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1042" marR="51042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9909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电子转移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当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反应时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每生成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分子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转移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个电子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1042" marR="51042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254707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质量变化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分析反应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Ⅰ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和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Ⅱ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的化学方程式可得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</a:t>
                          </a:r>
                          <a:r>
                            <a:rPr lang="en-US" sz="2400" b="1" baseline="-2500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                 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其组成相当于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·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固体增加的质量等于与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等分子数的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的质量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；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zh-CN" sz="2400" b="1" i="1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b="1" i="1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𝐇</m:t>
                                        </m:r>
                                      </m:e>
                                      <m:sub>
                                        <m:r>
                                          <a:rPr lang="en-US" sz="2400" b="1" i="1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𝟐</m:t>
                                        </m:r>
                                      </m:sub>
                                    </m:sSub>
                                    <m:r>
                                      <a:rPr lang="en-US" sz="24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𝐎</m:t>
                                    </m:r>
                                  </m:e>
                                </m:mr>
                                <m:m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zh-CN" sz="2400" b="1" i="1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400" b="1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                 </m:t>
                                        </m:r>
                                      </m:e>
                                    </m:acc>
                                  </m:e>
                                </m:mr>
                              </m:m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2NaOH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其组成相当于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·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固体增加的质量等于与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等分子数的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的质量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1042" marR="51042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表格 2"/>
              <p:cNvGraphicFramePr>
                <a:graphicFrameLocks noGrp="1"/>
              </p:cNvGraphicFramePr>
              <p:nvPr/>
            </p:nvGraphicFramePr>
            <p:xfrm>
              <a:off x="368620" y="1340768"/>
              <a:ext cx="11485847" cy="4648391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485880"/>
                    <a:gridCol w="9999967"/>
                  </a:tblGrid>
                  <a:tr h="39909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探究角度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内容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1042" marR="51042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</a:tr>
                  <a:tr h="91656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分子个数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无论是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或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的单一物质还是二者的混合物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通过足量的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时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生成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的分子个数与消耗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或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的分子个数之比均为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∶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1042" marR="51042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9909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电子转移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当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反应时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每生成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分子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转移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个电子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1042" marR="51042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1559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质量变化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51042" marR="51042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1025" name="图片 23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854" y="3571081"/>
            <a:ext cx="720080" cy="535757"/>
          </a:xfrm>
          <a:prstGeom prst="rect">
            <a:avLst/>
          </a:prstGeom>
          <a:solidFill>
            <a:srgbClr val="000000">
              <a:alpha val="0"/>
            </a:s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34566" y="836712"/>
          <a:ext cx="11449272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1800200"/>
                <a:gridCol w="9649072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探究角度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内容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反应先后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一定量的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与一定量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和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的混合物的反应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可视为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先与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反应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待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反应完全后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再与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发生反应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典例2.EPS" descr="id:214749133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23847" y="976689"/>
            <a:ext cx="1004570" cy="3238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230" y="5322329"/>
            <a:ext cx="1046020" cy="423292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200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11.6 g 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和水蒸气的混合气体与足量的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充分反应后固体质量增加了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3.6 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如图所示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，其原混合物中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的质量之比是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endParaRPr lang="zh-CN" altLang="en-US"/>
          </a:p>
        </p:txBody>
      </p:sp>
      <p:pic>
        <p:nvPicPr>
          <p:cNvPr id="5" name="25ghr259.jpg" descr="id:2147492280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18942" y="2255018"/>
            <a:ext cx="3937635" cy="154368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2" name="矩形 1"/>
          <p:cNvSpPr/>
          <p:nvPr/>
        </p:nvSpPr>
        <p:spPr>
          <a:xfrm>
            <a:off x="1439250" y="528395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262210"/>
              </a:xfrm>
            </p:spPr>
            <p:txBody>
              <a:bodyPr/>
              <a:lstStyle/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向足量的固体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中通入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11</a:t>
                </a:r>
                <a:r>
                  <a:rPr lang="en-US" altLang="zh-CN" sz="2200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固体只增加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200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设混合气体中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和水蒸气的质量分别为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endParaRPr lang="zh-CN" altLang="zh-CN" sz="2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2Na</a:t>
                </a:r>
                <a:r>
                  <a:rPr lang="en-US" altLang="zh-CN" sz="2200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sz="2200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2CO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200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sz="22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2Na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sz="2200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endParaRPr lang="en-US" altLang="zh-CN" sz="220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88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                           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56</a:t>
                </a:r>
                <a:endParaRPr lang="en-US" altLang="zh-CN" sz="220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en-US" altLang="zh-CN" sz="2200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m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sz="2200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𝟕</m:t>
                        </m:r>
                      </m:num>
                      <m:den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𝟏𝟏</m:t>
                        </m:r>
                      </m:den>
                    </m:f>
                  </m:oMath>
                </a14:m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2Na</a:t>
                </a:r>
                <a:r>
                  <a:rPr lang="en-US" altLang="zh-CN" sz="2200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sz="2200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200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sz="22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4NaOH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↑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sz="2200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endParaRPr lang="en-US" altLang="zh-CN" sz="220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36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                     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endParaRPr lang="en-US" altLang="zh-CN" sz="220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en-US" altLang="zh-CN" sz="2200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m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200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11</a:t>
                </a:r>
                <a:r>
                  <a:rPr lang="en-US" altLang="zh-CN" sz="2200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𝟕</m:t>
                        </m:r>
                      </m:num>
                      <m:den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𝟏𝟏</m:t>
                        </m:r>
                      </m:den>
                    </m:f>
                  </m:oMath>
                </a14:m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200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200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sz="2200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故原混合物中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的质量之比为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200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sz="2200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11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18</a:t>
                </a:r>
                <a:r>
                  <a:rPr lang="zh-CN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2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262210"/>
              </a:xfrm>
              <a:blipFill rotWithShape="1">
                <a:blip r:embed="rId1"/>
                <a:stretch>
                  <a:fillRect l="-2" t="-12" r="1" b="-24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24解析.EPS" descr="id:214749228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908720"/>
            <a:ext cx="846455" cy="30162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6840" y="836712"/>
            <a:ext cx="11386998" cy="1224136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定量的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与一定量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的混合物的反应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解决问题时可视作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先与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待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反应完成后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再与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发生反应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顿有所悟.EPS" descr="id:214749230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860837"/>
            <a:ext cx="1533525" cy="33591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碳酸钠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与碳酸氢钠的鉴别及相互转化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碳酸钠与碳酸氢钠的鉴别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方法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要点3.EPS" descr="id:2147492308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984280"/>
            <a:ext cx="810260" cy="2844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3702" y="2060848"/>
            <a:ext cx="5853832" cy="29841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6840" y="836712"/>
            <a:ext cx="11386998" cy="4536504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证明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NaHCO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热稳定性的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套管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实验装置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顿有所悟.EPS" descr="id:214749232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2156" y="908720"/>
            <a:ext cx="1621155" cy="3556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8862" y="1700808"/>
            <a:ext cx="5619750" cy="3400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51040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相互转化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                        NaHCO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r>
                            <a:rPr lang="en-US" altLang="zh-CN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 </m:t>
                          </m:r>
                        </m:e>
                      </m:mr>
                      <m:mr>
                        <m:e>
                          <m:acc>
                            <m:accPr>
                              <m:chr m:val="⃗"/>
                              <m:ctrlP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 </m:t>
                              </m:r>
                            </m:e>
                          </m:acc>
                        </m:e>
                      </m:mr>
                    </m:m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NaHCO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2NaHCO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NaHCO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r>
                            <a:rPr lang="en-US" altLang="zh-CN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 </m:t>
                          </m:r>
                        </m:e>
                      </m:mr>
                      <m:mr>
                        <m:e>
                          <m:acc>
                            <m:accPr>
                              <m:chr m:val="⃗"/>
                              <m:ctrlP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 </m:t>
                              </m:r>
                            </m:e>
                          </m:acc>
                        </m:e>
                      </m:mr>
                    </m:m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2NaHCO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△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固体物质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NaHCO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NaOH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溶液中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 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510402"/>
              </a:xfrm>
              <a:blipFill rotWithShape="1">
                <a:blip r:embed="rId1"/>
                <a:stretch>
                  <a:fillRect l="-2" t="-14" r="1" b="-224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30710" y="1179334"/>
            <a:ext cx="3960440" cy="842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6814" y="696703"/>
            <a:ext cx="6935079" cy="6440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361123"/>
            <a:ext cx="1536380" cy="461604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钠元素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的原子结构及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存在</a:t>
            </a:r>
            <a:endParaRPr lang="zh-CN" altLang="en-US"/>
          </a:p>
        </p:txBody>
      </p:sp>
      <p:pic>
        <p:nvPicPr>
          <p:cNvPr id="5" name="图片 4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34766" y="1940384"/>
            <a:ext cx="7686040" cy="312293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NaHCO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混合物的除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34566" y="1522472"/>
          <a:ext cx="11466125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4414458"/>
                <a:gridCol w="7051667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混合物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括号内为杂质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除杂方法及试剂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固体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NaHCO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加热至恒重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NaHCO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通入足量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气体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NaHCO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加入适量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NaOH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65899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利用数形结合理解碳酸钠、碳酸氢钠与盐酸的反应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HCl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少量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NaCl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NaHCO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2HCl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足量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2NaCl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HCl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NaHCO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NaCl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658998"/>
              </a:xfrm>
              <a:blipFill rotWithShape="1">
                <a:blip r:embed="rId1"/>
                <a:stretch>
                  <a:fillRect l="-2" t="-24" r="1" b="-135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lvl="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溶液中逐滴加入盐酸，消耗盐酸的体积与产生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的体积的关系如图甲所示。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NaHCO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溶液中逐滴加入盐酸，消耗盐酸的体积与产生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的体积的关系如图乙所示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cc275.jpg" descr="id:2147492344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2918" y="3140968"/>
            <a:ext cx="4867275" cy="199517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NaHCO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的混合溶液中逐滴滴加盐酸，所得气体的体积与所加盐酸的体积关系如图所示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3.EPS" descr="id:2147492351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908720"/>
            <a:ext cx="1070610" cy="34480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cc276.jpg" descr="id:214749235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62958" y="1844824"/>
            <a:ext cx="3886200" cy="20866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2" name="矩形 1"/>
          <p:cNvSpPr/>
          <p:nvPr/>
        </p:nvSpPr>
        <p:spPr>
          <a:xfrm>
            <a:off x="360854" y="3978930"/>
            <a:ext cx="11485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0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段、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AB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段发生反应的离子方程式分别为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　　　　　　</a:t>
            </a:r>
            <a:r>
              <a:rPr lang="zh-CN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、</a:t>
            </a:r>
            <a:r>
              <a:rPr lang="en-US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endParaRPr lang="zh-CN" altLang="zh-CN" sz="1050" smtClean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　　　</a:t>
            </a:r>
            <a:r>
              <a:rPr lang="zh-CN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24答案.EPS" descr="id:2147492372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9566" y="5301208"/>
            <a:ext cx="774065" cy="2755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矩形 6"/>
              <p:cNvSpPr/>
              <p:nvPr/>
            </p:nvSpPr>
            <p:spPr>
              <a:xfrm>
                <a:off x="1247176" y="5226755"/>
                <a:ext cx="8878267" cy="53957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400" dirty="0" smtClean="0">
                    <a:solidFill>
                      <a:schemeClr val="tx1"/>
                    </a:solidFill>
                  </a:rPr>
                  <a:t>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sz="2400" dirty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dirty="0">
                    <a:solidFill>
                      <a:schemeClr val="tx1"/>
                    </a:solidFill>
                  </a:rPr>
                  <a:t>H</a:t>
                </a:r>
                <a:r>
                  <a:rPr lang="zh-CN" altLang="zh-CN" sz="2400" baseline="30000" dirty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sz="2400" dirty="0">
                    <a:solidFill>
                      <a:schemeClr val="tx1"/>
                    </a:solidFill>
                  </a:rPr>
                  <a:t>HC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sz="2400" dirty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400" dirty="0">
                    <a:solidFill>
                      <a:schemeClr val="tx1"/>
                    </a:solidFill>
                  </a:rPr>
                  <a:t>HC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sz="2400" dirty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dirty="0">
                    <a:solidFill>
                      <a:schemeClr val="tx1"/>
                    </a:solidFill>
                  </a:rPr>
                  <a:t>H</a:t>
                </a:r>
                <a:r>
                  <a:rPr lang="zh-CN" altLang="zh-CN" sz="2400" baseline="30000" dirty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sz="2400" dirty="0">
                    <a:solidFill>
                      <a:schemeClr val="tx1"/>
                    </a:solidFill>
                  </a:rPr>
                  <a:t>CO</a:t>
                </a:r>
                <a:r>
                  <a:rPr lang="en-US" altLang="zh-CN" sz="2400" baseline="-25000" dirty="0">
                    <a:solidFill>
                      <a:schemeClr val="tx1"/>
                    </a:solidFill>
                  </a:rPr>
                  <a:t>2</a:t>
                </a:r>
                <a:r>
                  <a:rPr lang="en-US" altLang="zh-CN" sz="2400" dirty="0">
                    <a:solidFill>
                      <a:schemeClr val="tx1"/>
                    </a:solidFill>
                    <a:latin typeface="+mn-ea"/>
                    <a:ea typeface="+mn-ea"/>
                  </a:rPr>
                  <a:t>↑</a:t>
                </a:r>
                <a:r>
                  <a:rPr lang="zh-CN" altLang="zh-CN" sz="2400" dirty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dirty="0">
                    <a:solidFill>
                      <a:schemeClr val="tx1"/>
                    </a:solidFill>
                  </a:rPr>
                  <a:t>H</a:t>
                </a:r>
                <a:r>
                  <a:rPr lang="en-US" altLang="zh-CN" sz="2400" baseline="-25000" dirty="0">
                    <a:solidFill>
                      <a:schemeClr val="tx1"/>
                    </a:solidFill>
                  </a:rPr>
                  <a:t>2</a:t>
                </a:r>
                <a:r>
                  <a:rPr lang="en-US" altLang="zh-CN" sz="2400" dirty="0">
                    <a:solidFill>
                      <a:schemeClr val="tx1"/>
                    </a:solidFill>
                  </a:rPr>
                  <a:t>O</a:t>
                </a:r>
                <a:endParaRPr lang="zh-CN" alt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7176" y="5226755"/>
                <a:ext cx="8878267" cy="539571"/>
              </a:xfrm>
              <a:prstGeom prst="rect">
                <a:avLst/>
              </a:prstGeom>
              <a:blipFill rotWithShape="1">
                <a:blip r:embed="rId4"/>
                <a:stretch>
                  <a:fillRect t="-5662" r="4" b="-29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932388"/>
              </a:xfrm>
            </p:spPr>
            <p:txBody>
              <a:bodyPr/>
              <a:lstStyle/>
              <a:p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向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Na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NaHCO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的混合溶液中滴加盐酸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Na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先发生第一步反应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Na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HCl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NaCl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NaHCO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反应完全后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NaHCO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发生第二步反应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NaHCO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HCl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NaCl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H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O</a:t>
                </a:r>
                <a:endParaRPr lang="zh-CN" altLang="en-US" dirty="0"/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932388"/>
              </a:xfrm>
              <a:blipFill rotWithShape="1">
                <a:blip r:embed="rId1"/>
                <a:stretch>
                  <a:fillRect l="-2" t="-33" r="1" b="-154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24解析.EPS" descr="id:214749236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980728"/>
            <a:ext cx="732790" cy="26098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点时，反应所得溶液中的溶质是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cc276.jpg" descr="id:2147492358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39022" y="1789425"/>
            <a:ext cx="3886200" cy="20866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2" name="矩形 1"/>
          <p:cNvSpPr/>
          <p:nvPr/>
        </p:nvSpPr>
        <p:spPr>
          <a:xfrm>
            <a:off x="1414686" y="1412776"/>
            <a:ext cx="8691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NaCl</a:t>
            </a:r>
            <a:endParaRPr lang="zh-CN" altLang="en-US"/>
          </a:p>
        </p:txBody>
      </p:sp>
      <p:pic>
        <p:nvPicPr>
          <p:cNvPr id="5" name="24答案.EPS" descr="id:214749237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1513835"/>
            <a:ext cx="774065" cy="2755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6" name="矩形 5"/>
          <p:cNvSpPr/>
          <p:nvPr/>
        </p:nvSpPr>
        <p:spPr>
          <a:xfrm>
            <a:off x="1198662" y="4077072"/>
            <a:ext cx="95770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i="1" smtClean="0">
                <a:solidFill>
                  <a:srgbClr val="000000"/>
                </a:solidFill>
                <a:cs typeface="Times New Roman" panose="02020603050405020304" pitchFamily="18" charset="0"/>
              </a:rPr>
              <a:t>  B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点表明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Na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CO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NaHCO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与盐酸恰好完全反应生成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NaCl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24解析.EPS" descr="id:2147492365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9579" y="4269744"/>
            <a:ext cx="732790" cy="26098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836711"/>
            <a:ext cx="11512136" cy="248992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58051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将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盐酸逐滴加入碳酸钠溶液中的现象为开始无明显现象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后有无色气体放出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原理为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无明显现象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无色气体放出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。将碳酸钠溶液逐滴加入盐酸中的现象为立即有无色气体放出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原理为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580515"/>
              </a:xfrm>
              <a:blipFill rotWithShape="1">
                <a:blip r:embed="rId2"/>
                <a:stretch>
                  <a:fillRect l="-2" t="-24" r="1" b="-77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顿有所悟.EPS" descr="id:2147492379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908720"/>
            <a:ext cx="1612265" cy="35306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钠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与氧气的反应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3" name="知识点2.EPS" descr="id:2147492112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980728"/>
            <a:ext cx="1152128" cy="28803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60854" y="1412776"/>
          <a:ext cx="11485848" cy="4389120"/>
        </p:xfrm>
        <a:graphic>
          <a:graphicData uri="http://schemas.openxmlformats.org/drawingml/2006/table">
            <a:tbl>
              <a:tblPr firstRow="1" firstCol="1" bandRow="1"/>
              <a:tblGrid>
                <a:gridCol w="663882"/>
                <a:gridCol w="4777499"/>
                <a:gridCol w="6044467"/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条件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常温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加热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实验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步骤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实验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现象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新切开的钠具有银白色的金属光泽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在空气中很快变暗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钠先熔化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然后剧烈燃烧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火焰呈黄色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生成淡黄色固体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5" name="cz28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854" y="2420888"/>
            <a:ext cx="6480720" cy="1762301"/>
          </a:xfrm>
          <a:prstGeom prst="rect">
            <a:avLst/>
          </a:prstGeom>
          <a:solidFill>
            <a:srgbClr val="000000">
              <a:alpha val="0"/>
            </a:s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334566" y="836712"/>
              <a:ext cx="11521280" cy="3622421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665930"/>
                    <a:gridCol w="10855350"/>
                  </a:tblGrid>
                  <a:tr h="0"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结论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①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钠具有银白色的金属光泽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硬度小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熔点低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密度大于煤油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通常保存在煤油或石蜡油中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②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钠与氧气的反应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常温下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4Na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2Na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加热时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2Na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</m:t>
                                      </m:r>
                                      <m:r>
                                        <a:rPr lang="zh-CN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△</m:t>
                                      </m:r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③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条件不同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钠与氧气反应的产物不同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334566" y="836712"/>
              <a:ext cx="11521280" cy="3622421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665930"/>
                    <a:gridCol w="10855350"/>
                  </a:tblGrid>
                  <a:tr h="3799205"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结论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钠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与水的反应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3" name="知识点3.EPS" descr="id:2147492127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980728"/>
            <a:ext cx="1070610" cy="2844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406574" y="1412776"/>
          <a:ext cx="11386594" cy="4570582"/>
        </p:xfrm>
        <a:graphic>
          <a:graphicData uri="http://schemas.openxmlformats.org/drawingml/2006/table">
            <a:tbl>
              <a:tblPr firstRow="1" firstCol="1" bandRow="1"/>
              <a:tblGrid>
                <a:gridCol w="2160240"/>
                <a:gridCol w="6408712"/>
                <a:gridCol w="2817642"/>
              </a:tblGrid>
              <a:tr h="42675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实验操作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实验现象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结论或解释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640134">
                <a:tc rowSpan="5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钠浮在水面上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931" marR="2593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钠的密度比水小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931" marR="2593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134">
                <a:tc vMerge="1"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钠熔成光亮的小球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931" marR="2593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钠熔点低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反应放热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931" marR="2593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6891">
                <a:tc vMerge="1"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小球在水面上迅速游动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逐渐变小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最后消失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931" marR="2593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反应产生的气体推动小球运动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931" marR="2593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228">
                <a:tc vMerge="1"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与水反应发出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嘶嘶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的响声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931" marR="2593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钠与水剧烈反应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931" marR="2593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166">
                <a:tc vMerge="1"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反应后溶液的颜色逐渐变红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931" marR="2593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有碱性物质生成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931" marR="2593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073" name="cz2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638" y="2156336"/>
            <a:ext cx="1212159" cy="3550770"/>
          </a:xfrm>
          <a:prstGeom prst="rect">
            <a:avLst/>
          </a:prstGeom>
          <a:solidFill>
            <a:srgbClr val="000000">
              <a:alpha val="0"/>
            </a:s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406574" y="836712"/>
              <a:ext cx="11377263" cy="1706499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315211"/>
                    <a:gridCol w="4291504"/>
                    <a:gridCol w="5770548"/>
                  </a:tblGrid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实验操作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实验现象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结论或解释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总结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钠与</a:t>
                          </a:r>
                          <a:r>
                            <a:rPr 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水剧烈反应</a:t>
                          </a:r>
                          <a:r>
                            <a:rPr 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生成</a:t>
                          </a:r>
                          <a:r>
                            <a:rPr lang="en-US" sz="2400" b="1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NaOH</a:t>
                          </a:r>
                          <a:r>
                            <a:rPr 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和</a:t>
                          </a: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表现还原性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化学方程式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2Na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2H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2NaOH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↑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406574" y="836712"/>
              <a:ext cx="11377263" cy="1706499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315211"/>
                    <a:gridCol w="4291504"/>
                    <a:gridCol w="5770548"/>
                  </a:tblGrid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实验操作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实验现象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结论或解释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</a:tr>
                  <a:tr h="133667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总结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 hMerge="1">
                      <a:tcPr/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氧化钠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和过氧化钠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4.EPS" descr="id:214749214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5261" y="944152"/>
            <a:ext cx="1218313" cy="323984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475260" y="1412777"/>
          <a:ext cx="11239891" cy="4389120"/>
        </p:xfrm>
        <a:graphic>
          <a:graphicData uri="http://schemas.openxmlformats.org/drawingml/2006/table">
            <a:tbl>
              <a:tblPr firstRow="1" firstCol="1" bandRow="1"/>
              <a:tblGrid>
                <a:gridCol w="1083442"/>
                <a:gridCol w="1728192"/>
                <a:gridCol w="3592856"/>
                <a:gridCol w="4835401"/>
              </a:tblGrid>
              <a:tr h="187495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氧化钠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过氧化钠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495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颜色、状态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白色固体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淡黄色固体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495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氧元素化合价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495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阴、阳离子个数比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∶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∶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495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是否为碱性氧化物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是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否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717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化学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性质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相同点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都能与水反应生成氢氧化钠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都能与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反应生成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374991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不同点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过氧化钠与水、二氧化碳反应有氧气产生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具有强氧化性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而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不具有强氧化性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碳酸钠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碳酸氢钠</a:t>
            </a:r>
            <a:endParaRPr lang="zh-CN" altLang="en-US"/>
          </a:p>
        </p:txBody>
      </p:sp>
      <p:pic>
        <p:nvPicPr>
          <p:cNvPr id="3" name="知识点5.EPS" descr="id:2147492157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6188" y="908720"/>
            <a:ext cx="1405890" cy="3733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86148" y="1412776"/>
          <a:ext cx="11397690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600235"/>
                <a:gridCol w="5044618"/>
                <a:gridCol w="4752837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名称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碳酸钠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碳酸氢钠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化学式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NaHCO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俗名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纯碱、苏打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小苏打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色、态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白色粉末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白色晶体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溶解度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易溶于水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可溶于水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溶液酸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碱性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85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碱性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碱性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5148</Words>
  <Application>WPS 演示</Application>
  <PresentationFormat>自定义</PresentationFormat>
  <Paragraphs>466</Paragraphs>
  <Slides>36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48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仿宋</vt:lpstr>
      <vt:lpstr>Cambria Math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微信用户</cp:lastModifiedBy>
  <cp:revision>397</cp:revision>
  <dcterms:created xsi:type="dcterms:W3CDTF">2020-11-06T05:24:00Z</dcterms:created>
  <dcterms:modified xsi:type="dcterms:W3CDTF">2025-06-27T01:10:29Z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FF33E9A899E64E8F88233EB7B7737AEC_12</vt:lpwstr>
  </property>
</Properties>
</file>